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500B2F99-54F0-4D2F-8927-CEBBC73DED1F}">
  <a:tblStyle styleId="{500B2F99-54F0-4D2F-8927-CEBBC73DED1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4d3aecaaf6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4d3aecaaf6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Complétez les diapositives suivantes pour présenter votre projet.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4d3aecaaf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4d3aecaaf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Indiquez ici les éléments descriptifs de votre escape game.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d3aecaaf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d3aecaaf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Indiquez ici les éléments permettant de donner de la cohérence à votre scénario.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911bbe3d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5911bbe3d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Précisez les éléments favorisant l’immersion des participants.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L’organigramme permet d’avoir une vue globale du jeu. Il met en évidence les relations entre les énigmes et permet durant le jeu de suivre l’avancée des joueurs.</a:t>
            </a:r>
            <a:br>
              <a:rPr lang="fr"/>
            </a:br>
            <a:r>
              <a:rPr lang="fr"/>
              <a:t>Réalisé au fur et à mesure de la construction du jeu, il peut être compléter par la suite par des visuels, les </a:t>
            </a:r>
            <a:r>
              <a:rPr lang="fr"/>
              <a:t>descriptions</a:t>
            </a:r>
            <a:r>
              <a:rPr lang="fr"/>
              <a:t> des énigmes ou  les solutions...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5911bbe3d5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5911bbe3d5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 d’organigramme.</a:t>
            </a:r>
            <a:br>
              <a:rPr lang="fr"/>
            </a:br>
            <a:r>
              <a:rPr lang="fr"/>
              <a:t>On évitera les </a:t>
            </a:r>
            <a:r>
              <a:rPr lang="fr"/>
              <a:t>scénarios</a:t>
            </a:r>
            <a:r>
              <a:rPr lang="fr"/>
              <a:t> linéaires pour proposer un ensemble convergent. Ici, cinq séries d’énigmes convergent vers la combinaison du cryptex.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imbrications entre les énigmes ne sont pas obligatoires mais complexifient le jeu et imposent une collaboration des joueurs.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5911bbe3d5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5911bbe3d5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400">
                <a:solidFill>
                  <a:schemeClr val="dk1"/>
                </a:solidFill>
              </a:rPr>
              <a:t>Dupliquez les diapositives suivantes et complétez le tableau pour chacune de vos énigmes.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4d3aecaaf6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4d3aecaaf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5911bbe3d5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5911bbe3d5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5911bbe3d5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5911bbe3d5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5911bbe3d5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5911bbe3d5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4d3aecaaf6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4d3aecaaf6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51C75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78600" y="519925"/>
            <a:ext cx="8383500" cy="28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</a:rPr>
              <a:t>Préparation d’un escape game pédagogique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6000">
                <a:solidFill>
                  <a:srgbClr val="FFFFFF"/>
                </a:solidFill>
              </a:rPr>
              <a:t>LE PROJET INITIAL</a:t>
            </a:r>
            <a:endParaRPr b="1" sz="6000">
              <a:solidFill>
                <a:srgbClr val="FFFFFF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92700" y="4490150"/>
            <a:ext cx="8383500" cy="4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lt1"/>
                </a:solidFill>
              </a:rPr>
              <a:t>Création : P.NADAM pour les besoins des stages sur les escape games de l’académie de Créteil</a:t>
            </a:r>
            <a:endParaRPr sz="1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lt1"/>
                </a:solidFill>
              </a:rPr>
              <a:t>Adaptation pour une diffusion sur S’CAPE https://scape.enepe.fr</a:t>
            </a:r>
            <a:endParaRPr sz="1000">
              <a:solidFill>
                <a:schemeClr val="lt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5015" y="4356790"/>
            <a:ext cx="1090379" cy="33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7200" y="4750900"/>
            <a:ext cx="838200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>
            <a:off x="478600" y="222625"/>
            <a:ext cx="8250600" cy="3747000"/>
          </a:xfrm>
          <a:prstGeom prst="roundRect">
            <a:avLst>
              <a:gd fmla="val 4533" name="adj"/>
            </a:avLst>
          </a:prstGeom>
          <a:noFill/>
          <a:ln cap="flat" cmpd="sng" w="2857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" name="Google Shape;63;p14"/>
          <p:cNvGraphicFramePr/>
          <p:nvPr/>
        </p:nvGraphicFramePr>
        <p:xfrm>
          <a:off x="354900" y="797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{500B2F99-54F0-4D2F-8927-CEBBC73DED1F}</a:tableStyleId>
              </a:tblPr>
              <a:tblGrid>
                <a:gridCol w="2140225"/>
                <a:gridCol w="6380150"/>
              </a:tblGrid>
              <a:tr h="7816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Nom </a:t>
                      </a:r>
                      <a:r>
                        <a:rPr lang="fr">
                          <a:solidFill>
                            <a:schemeClr val="dk1"/>
                          </a:solidFill>
                        </a:rPr>
                        <a:t>de l’escape game ou </a:t>
                      </a:r>
                      <a:r>
                        <a:rPr lang="fr"/>
                        <a:t>du groupe 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6989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Public visé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élèves / collègues / autres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6922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Objectifs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pluridisciplinaires / disciplinaires (à préciser)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6922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Niveau 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Primaire / Collège / Lycée / Formation 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6922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Durée envisagée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6922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Nombre de participants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64" name="Google Shape;64;p14"/>
          <p:cNvSpPr txBox="1"/>
          <p:nvPr/>
        </p:nvSpPr>
        <p:spPr>
          <a:xfrm>
            <a:off x="423338" y="0"/>
            <a:ext cx="8383500" cy="7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DESCRIPTIF</a:t>
            </a:r>
            <a:endParaRPr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Google Shape;69;p15"/>
          <p:cNvGraphicFramePr/>
          <p:nvPr/>
        </p:nvGraphicFramePr>
        <p:xfrm>
          <a:off x="348200" y="820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{500B2F99-54F0-4D2F-8927-CEBBC73DED1F}</a:tableStyleId>
              </a:tblPr>
              <a:tblGrid>
                <a:gridCol w="3740150"/>
                <a:gridCol w="4786925"/>
              </a:tblGrid>
              <a:tr h="8295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</a:t>
                      </a:r>
                      <a:r>
                        <a:rPr lang="fr"/>
                        <a:t>iscours</a:t>
                      </a:r>
                      <a:r>
                        <a:rPr lang="fr"/>
                        <a:t> d’introduction (amorce)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8295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Qui a créé les énigmes dans le scénario ? 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8215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Pourquoi les participants sont-ils enfermés ? 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8215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Que cherchent-ils ? 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8215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Que leur arrive-t-il en cas d’échec ? 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70" name="Google Shape;70;p15"/>
          <p:cNvSpPr txBox="1"/>
          <p:nvPr/>
        </p:nvSpPr>
        <p:spPr>
          <a:xfrm>
            <a:off x="491775" y="0"/>
            <a:ext cx="8383500" cy="7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SCÉNARIO</a:t>
            </a:r>
            <a:endParaRPr sz="3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Google Shape;75;p16"/>
          <p:cNvGraphicFramePr/>
          <p:nvPr/>
        </p:nvGraphicFramePr>
        <p:xfrm>
          <a:off x="348200" y="820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{500B2F99-54F0-4D2F-8927-CEBBC73DED1F}</a:tableStyleId>
              </a:tblPr>
              <a:tblGrid>
                <a:gridCol w="3740150"/>
                <a:gridCol w="4786925"/>
              </a:tblGrid>
              <a:tr h="10201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Format de l’amorce 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Jeu d’acteur / vidéo / bande-son / document papier </a:t>
                      </a:r>
                      <a:endParaRPr/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201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Localisation de l’intrigue</a:t>
                      </a:r>
                      <a:endParaRPr/>
                    </a:p>
                  </a:txBody>
                  <a:tcPr marT="91425" marB="91425" marR="91425" marL="9142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10103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Décor envisagé 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10103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Ambiance sonore envisagée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 anchor="ctr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6" name="Google Shape;76;p16"/>
          <p:cNvSpPr txBox="1"/>
          <p:nvPr/>
        </p:nvSpPr>
        <p:spPr>
          <a:xfrm>
            <a:off x="491775" y="0"/>
            <a:ext cx="8383500" cy="7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IMMERSION</a:t>
            </a:r>
            <a:endParaRPr sz="3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/>
          <p:nvPr/>
        </p:nvSpPr>
        <p:spPr>
          <a:xfrm>
            <a:off x="249343" y="1260779"/>
            <a:ext cx="1069500" cy="413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/>
              <a:t>Énigme</a:t>
            </a:r>
            <a:r>
              <a:rPr lang="fr" sz="1000"/>
              <a:t> 1</a:t>
            </a:r>
            <a:endParaRPr sz="1000"/>
          </a:p>
        </p:txBody>
      </p:sp>
      <p:cxnSp>
        <p:nvCxnSpPr>
          <p:cNvPr id="82" name="Google Shape;82;p17"/>
          <p:cNvCxnSpPr>
            <a:stCxn id="81" idx="2"/>
          </p:cNvCxnSpPr>
          <p:nvPr/>
        </p:nvCxnSpPr>
        <p:spPr>
          <a:xfrm>
            <a:off x="784093" y="1674179"/>
            <a:ext cx="8400" cy="55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3" name="Google Shape;83;p17"/>
          <p:cNvSpPr/>
          <p:nvPr/>
        </p:nvSpPr>
        <p:spPr>
          <a:xfrm>
            <a:off x="4084814" y="563753"/>
            <a:ext cx="1069500" cy="413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/>
              <a:t>Introduction</a:t>
            </a:r>
            <a:endParaRPr sz="1000"/>
          </a:p>
        </p:txBody>
      </p:sp>
      <p:sp>
        <p:nvSpPr>
          <p:cNvPr id="84" name="Google Shape;84;p17"/>
          <p:cNvSpPr/>
          <p:nvPr/>
        </p:nvSpPr>
        <p:spPr>
          <a:xfrm>
            <a:off x="3652114" y="4515358"/>
            <a:ext cx="1069500" cy="413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/>
              <a:t>Fin</a:t>
            </a:r>
            <a:endParaRPr sz="1000"/>
          </a:p>
        </p:txBody>
      </p:sp>
      <p:sp>
        <p:nvSpPr>
          <p:cNvPr id="85" name="Google Shape;85;p17"/>
          <p:cNvSpPr/>
          <p:nvPr/>
        </p:nvSpPr>
        <p:spPr>
          <a:xfrm>
            <a:off x="4978089" y="4515358"/>
            <a:ext cx="1069500" cy="413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/>
              <a:t>Fin alternative</a:t>
            </a:r>
            <a:endParaRPr sz="1000"/>
          </a:p>
        </p:txBody>
      </p:sp>
      <p:cxnSp>
        <p:nvCxnSpPr>
          <p:cNvPr id="86" name="Google Shape;86;p17"/>
          <p:cNvCxnSpPr>
            <a:endCxn id="84" idx="0"/>
          </p:cNvCxnSpPr>
          <p:nvPr/>
        </p:nvCxnSpPr>
        <p:spPr>
          <a:xfrm>
            <a:off x="4182664" y="3890458"/>
            <a:ext cx="4200" cy="62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7" name="Google Shape;87;p17"/>
          <p:cNvSpPr/>
          <p:nvPr/>
        </p:nvSpPr>
        <p:spPr>
          <a:xfrm>
            <a:off x="1623843" y="1260779"/>
            <a:ext cx="1069500" cy="413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/>
              <a:t>Énigme 2</a:t>
            </a:r>
            <a:endParaRPr sz="1000"/>
          </a:p>
        </p:txBody>
      </p:sp>
      <p:cxnSp>
        <p:nvCxnSpPr>
          <p:cNvPr id="88" name="Google Shape;88;p17"/>
          <p:cNvCxnSpPr>
            <a:stCxn id="87" idx="2"/>
          </p:cNvCxnSpPr>
          <p:nvPr/>
        </p:nvCxnSpPr>
        <p:spPr>
          <a:xfrm>
            <a:off x="2158593" y="1674179"/>
            <a:ext cx="8400" cy="55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9" name="Google Shape;89;p17"/>
          <p:cNvSpPr txBox="1"/>
          <p:nvPr/>
        </p:nvSpPr>
        <p:spPr>
          <a:xfrm>
            <a:off x="423338" y="0"/>
            <a:ext cx="8383500" cy="7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ORGANIGRAMME</a:t>
            </a:r>
            <a:endParaRPr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8276" y="613524"/>
            <a:ext cx="6465151" cy="4525626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8"/>
          <p:cNvSpPr txBox="1"/>
          <p:nvPr/>
        </p:nvSpPr>
        <p:spPr>
          <a:xfrm>
            <a:off x="423338" y="0"/>
            <a:ext cx="8383500" cy="7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EXEMPLE D’ORGANIGRAMME</a:t>
            </a:r>
            <a:endParaRPr sz="3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51C75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/>
          <p:nvPr/>
        </p:nvSpPr>
        <p:spPr>
          <a:xfrm>
            <a:off x="478600" y="519925"/>
            <a:ext cx="8383500" cy="28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</a:rPr>
              <a:t>Préparation d’un escape game pédagogique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6000">
                <a:solidFill>
                  <a:srgbClr val="FFFFFF"/>
                </a:solidFill>
              </a:rPr>
              <a:t>LES ÉNIGMES</a:t>
            </a:r>
            <a:endParaRPr b="1" sz="6000">
              <a:solidFill>
                <a:srgbClr val="FFFFFF"/>
              </a:solidFill>
            </a:endParaRPr>
          </a:p>
        </p:txBody>
      </p:sp>
      <p:sp>
        <p:nvSpPr>
          <p:cNvPr id="101" name="Google Shape;101;p19"/>
          <p:cNvSpPr/>
          <p:nvPr/>
        </p:nvSpPr>
        <p:spPr>
          <a:xfrm>
            <a:off x="295450" y="222625"/>
            <a:ext cx="8635200" cy="4531500"/>
          </a:xfrm>
          <a:prstGeom prst="roundRect">
            <a:avLst>
              <a:gd fmla="val 4533" name="adj"/>
            </a:avLst>
          </a:prstGeom>
          <a:noFill/>
          <a:ln cap="flat" cmpd="sng" w="2857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" name="Google Shape;106;p20"/>
          <p:cNvGraphicFramePr/>
          <p:nvPr/>
        </p:nvGraphicFramePr>
        <p:xfrm>
          <a:off x="150500" y="718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{500B2F99-54F0-4D2F-8927-CEBBC73DED1F}</a:tableStyleId>
              </a:tblPr>
              <a:tblGrid>
                <a:gridCol w="1740350"/>
                <a:gridCol w="7193700"/>
              </a:tblGrid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Visuel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Ajoutez ici, si possible, un visuel de votre énigme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Énigme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Décrivez ici votre énigme en quelques lignes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Solution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Détaillez ici la solution de votre énigme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8685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Dépendances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Précisez ici si votre énigme dépend de solution d’autres énigmes </a:t>
                      </a:r>
                      <a:br>
                        <a:rPr lang="fr"/>
                      </a:br>
                      <a:r>
                        <a:rPr lang="fr"/>
                        <a:t>(voir l’organigramme des imbrications)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Apports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Indiquez ici les apports potentiels de votre énigme à la résolution d’autres énigmes 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Coups de pouce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Indiquez ici les coups de pouce à prévoir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Remarques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Ajoutez des remarques éventuelles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107" name="Google Shape;107;p20"/>
          <p:cNvSpPr txBox="1"/>
          <p:nvPr/>
        </p:nvSpPr>
        <p:spPr>
          <a:xfrm>
            <a:off x="423338" y="0"/>
            <a:ext cx="8383500" cy="7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ÉNIGME X - TITRE </a:t>
            </a:r>
            <a:endParaRPr sz="3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" name="Google Shape;112;p21"/>
          <p:cNvGraphicFramePr/>
          <p:nvPr/>
        </p:nvGraphicFramePr>
        <p:xfrm>
          <a:off x="150500" y="718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{500B2F99-54F0-4D2F-8927-CEBBC73DED1F}</a:tableStyleId>
              </a:tblPr>
              <a:tblGrid>
                <a:gridCol w="1740350"/>
                <a:gridCol w="7193700"/>
              </a:tblGrid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Visuel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Ajoutez ici, si possible, un visuel de votre énigme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Énigme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Décrivez ici votre énigme en quelques lignes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Solution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Détaillez ici la solution de votre énigme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8685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Dépendances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Précisez ici si votre énigme dépend de solution d’autres énigmes </a:t>
                      </a:r>
                      <a:br>
                        <a:rPr lang="fr"/>
                      </a:br>
                      <a:r>
                        <a:rPr lang="fr"/>
                        <a:t>(voir l’organigramme des imbrications)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Apports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Indiquez ici les apports potentiels de votre énigme à la résolution d’autres énigmes 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Coups de pouce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Indiquez ici les coups de pouce à prévoir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Remarques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Ajoutez des remarques éventuelles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113" name="Google Shape;113;p21"/>
          <p:cNvSpPr txBox="1"/>
          <p:nvPr/>
        </p:nvSpPr>
        <p:spPr>
          <a:xfrm>
            <a:off x="423338" y="0"/>
            <a:ext cx="8383500" cy="7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ÉNIGME X - TITRE </a:t>
            </a:r>
            <a:endParaRPr sz="3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" name="Google Shape;118;p22"/>
          <p:cNvGraphicFramePr/>
          <p:nvPr/>
        </p:nvGraphicFramePr>
        <p:xfrm>
          <a:off x="150500" y="718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{500B2F99-54F0-4D2F-8927-CEBBC73DED1F}</a:tableStyleId>
              </a:tblPr>
              <a:tblGrid>
                <a:gridCol w="1740350"/>
                <a:gridCol w="7193700"/>
              </a:tblGrid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Visuel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Ajoutez ici, si possible, un visuel de votre énigme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Énigme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Décrivez ici votre énigme en quelques lignes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Solution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Détaillez ici la solution de votre énigme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8685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Dépendances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Précisez ici si votre énigme dépend de solution d’autres énigmes </a:t>
                      </a:r>
                      <a:br>
                        <a:rPr lang="fr"/>
                      </a:br>
                      <a:r>
                        <a:rPr lang="fr"/>
                        <a:t>(voir l’organigramme des imbrications)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Apports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Indiquez ici les apports potentiels de votre énigme à la résolution d’autres énigmes 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Coups de pouce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Indiquez ici les coups de pouce à prévoir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  <a:tr h="5662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Remarques</a:t>
                      </a:r>
                      <a:endParaRPr/>
                    </a:p>
                  </a:txBody>
                  <a:tcPr marT="91425" marB="91425" marR="91425" marL="91425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Ajoutez des remarques éventuelles</a:t>
                      </a:r>
                      <a:endParaRPr/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119" name="Google Shape;119;p22"/>
          <p:cNvSpPr txBox="1"/>
          <p:nvPr/>
        </p:nvSpPr>
        <p:spPr>
          <a:xfrm>
            <a:off x="423338" y="0"/>
            <a:ext cx="8383500" cy="7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/>
              <a:t>ÉNIGME X - TITRE </a:t>
            </a:r>
            <a:endParaRPr sz="3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51C75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/>
        </p:nvSpPr>
        <p:spPr>
          <a:xfrm>
            <a:off x="131575" y="519925"/>
            <a:ext cx="8894100" cy="28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rgbClr val="FFFFFF"/>
                </a:solidFill>
              </a:rPr>
              <a:t>Préparation d’un escape game pédagogique</a:t>
            </a:r>
            <a:endParaRPr sz="3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6000">
                <a:solidFill>
                  <a:srgbClr val="FFFFFF"/>
                </a:solidFill>
              </a:rPr>
              <a:t>MATÉRIEL À PRÉVOIR</a:t>
            </a:r>
            <a:endParaRPr b="1" sz="6000">
              <a:solidFill>
                <a:srgbClr val="FFFFFF"/>
              </a:solidFill>
            </a:endParaRPr>
          </a:p>
        </p:txBody>
      </p:sp>
      <p:sp>
        <p:nvSpPr>
          <p:cNvPr id="125" name="Google Shape;125;p23"/>
          <p:cNvSpPr/>
          <p:nvPr/>
        </p:nvSpPr>
        <p:spPr>
          <a:xfrm>
            <a:off x="295450" y="222625"/>
            <a:ext cx="8635200" cy="4531500"/>
          </a:xfrm>
          <a:prstGeom prst="roundRect">
            <a:avLst>
              <a:gd fmla="val 4533" name="adj"/>
            </a:avLst>
          </a:prstGeom>
          <a:noFill/>
          <a:ln cap="flat" cmpd="sng" w="28575">
            <a:solidFill>
              <a:srgbClr val="F3F3F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/>
        </p:nvSpPr>
        <p:spPr>
          <a:xfrm>
            <a:off x="267475" y="465075"/>
            <a:ext cx="8693700" cy="44376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Matériel...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