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65" r:id="rId2"/>
    <p:sldId id="266" r:id="rId3"/>
    <p:sldId id="262" r:id="rId4"/>
    <p:sldId id="260" r:id="rId5"/>
    <p:sldId id="263" r:id="rId6"/>
    <p:sldId id="264" r:id="rId7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3"/>
    <p:restoredTop sz="94621"/>
  </p:normalViewPr>
  <p:slideViewPr>
    <p:cSldViewPr snapToGrid="0" snapToObjects="1">
      <p:cViewPr varScale="1">
        <p:scale>
          <a:sx n="80" d="100"/>
          <a:sy n="80" d="100"/>
        </p:scale>
        <p:origin x="-584" y="-11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967F0-74AF-A94A-BE55-9E8C5498FF1A}" type="datetimeFigureOut">
              <a:rPr lang="fr-FR" smtClean="0"/>
              <a:t>26/09/18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6E6FA-DE61-1A47-BE52-0C29A153347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8788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3D1E-1C03-7A47-A1D3-A89C9F31ADB8}" type="datetimeFigureOut">
              <a:rPr lang="fr-FR" smtClean="0"/>
              <a:t>26/09/18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9752-004B-2F4F-ABF6-E9512F69EB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3D1E-1C03-7A47-A1D3-A89C9F31ADB8}" type="datetimeFigureOut">
              <a:rPr lang="fr-FR" smtClean="0"/>
              <a:t>26/09/18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9752-004B-2F4F-ABF6-E9512F69EB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4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4" y="4589468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3D1E-1C03-7A47-A1D3-A89C9F31ADB8}" type="datetimeFigureOut">
              <a:rPr lang="fr-FR" smtClean="0"/>
              <a:t>26/09/18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9752-004B-2F4F-ABF6-E9512F69EB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3D1E-1C03-7A47-A1D3-A89C9F31ADB8}" type="datetimeFigureOut">
              <a:rPr lang="fr-FR" smtClean="0"/>
              <a:t>26/09/18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9752-004B-2F4F-ABF6-E9512F69EB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2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30" y="1681164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30" y="2505076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5" y="1681164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5" y="2505076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3D1E-1C03-7A47-A1D3-A89C9F31ADB8}" type="datetimeFigureOut">
              <a:rPr lang="fr-FR" smtClean="0"/>
              <a:t>26/09/18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9752-004B-2F4F-ABF6-E9512F69EB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3D1E-1C03-7A47-A1D3-A89C9F31ADB8}" type="datetimeFigureOut">
              <a:rPr lang="fr-FR" smtClean="0"/>
              <a:t>26/09/18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9752-004B-2F4F-ABF6-E9512F69EB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3D1E-1C03-7A47-A1D3-A89C9F31ADB8}" type="datetimeFigureOut">
              <a:rPr lang="fr-FR" smtClean="0"/>
              <a:t>26/09/18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9752-004B-2F4F-ABF6-E9512F69EB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4" y="987430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3D1E-1C03-7A47-A1D3-A89C9F31ADB8}" type="datetimeFigureOut">
              <a:rPr lang="fr-FR" smtClean="0"/>
              <a:t>26/09/18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9752-004B-2F4F-ABF6-E9512F69EB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4" y="987430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3D1E-1C03-7A47-A1D3-A89C9F31ADB8}" type="datetimeFigureOut">
              <a:rPr lang="fr-FR" smtClean="0"/>
              <a:t>26/09/18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9752-004B-2F4F-ABF6-E9512F69EB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3D1E-1C03-7A47-A1D3-A89C9F31ADB8}" type="datetimeFigureOut">
              <a:rPr lang="fr-FR" smtClean="0"/>
              <a:t>26/09/18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9752-004B-2F4F-ABF6-E9512F69EB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3D1E-1C03-7A47-A1D3-A89C9F31ADB8}" type="datetimeFigureOut">
              <a:rPr lang="fr-FR" smtClean="0"/>
              <a:t>26/09/18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29752-004B-2F4F-ABF6-E9512F69EB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42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42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F3D1E-1C03-7A47-A1D3-A89C9F31ADB8}" type="datetimeFigureOut">
              <a:rPr lang="fr-FR" smtClean="0"/>
              <a:t>26/09/18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7" y="635635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29752-004B-2F4F-ABF6-E9512F69EBE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859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5911" y="169329"/>
            <a:ext cx="68040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Scenario: Find the code to open the briefcase containing the virus cure</a:t>
            </a:r>
          </a:p>
          <a:p>
            <a:pPr algn="ctr"/>
            <a:r>
              <a:rPr lang="en-US" dirty="0" smtClean="0"/>
              <a:t>Introductory video “home made”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11643" y="998484"/>
            <a:ext cx="1382593" cy="553998"/>
          </a:xfrm>
          <a:prstGeom prst="rect">
            <a:avLst/>
          </a:prstGeom>
          <a:solidFill>
            <a:srgbClr val="FF8AD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Picture: onion root tip cells in various stages of the cell cycle.</a:t>
            </a:r>
            <a:endParaRPr lang="en-US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3102938" y="1793911"/>
            <a:ext cx="691297" cy="246221"/>
          </a:xfrm>
          <a:prstGeom prst="rect">
            <a:avLst/>
          </a:prstGeom>
          <a:solidFill>
            <a:srgbClr val="FF8AD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HP reveal</a:t>
            </a:r>
            <a:endParaRPr lang="en-US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3448585" y="2687602"/>
            <a:ext cx="691297" cy="246221"/>
          </a:xfrm>
          <a:prstGeom prst="rect">
            <a:avLst/>
          </a:prstGeom>
          <a:solidFill>
            <a:srgbClr val="FF8AD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TAC</a:t>
            </a:r>
            <a:endParaRPr lang="en-US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3837469" y="998484"/>
            <a:ext cx="1144436" cy="5539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Guessing card on Meselson and Stahl experiment</a:t>
            </a:r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5025142" y="999003"/>
            <a:ext cx="629427" cy="5539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QR code help card</a:t>
            </a:r>
            <a:endParaRPr lang="en-US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4588788" y="1793911"/>
            <a:ext cx="907952" cy="5539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% of light DNA propositions</a:t>
            </a:r>
            <a:endParaRPr 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4694060" y="2687602"/>
            <a:ext cx="691297" cy="2462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CT</a:t>
            </a:r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5717628" y="1002424"/>
            <a:ext cx="704193" cy="55399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Card with a coded message</a:t>
            </a:r>
            <a:endParaRPr lang="en-US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6463860" y="998484"/>
            <a:ext cx="856593" cy="55399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DNA base paring schema: A=T</a:t>
            </a:r>
            <a:endParaRPr lang="en-US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5912020" y="1793612"/>
            <a:ext cx="1097136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Alphabet decoder wheel</a:t>
            </a:r>
            <a:endParaRPr lang="en-US" sz="1000" dirty="0"/>
          </a:p>
        </p:txBody>
      </p:sp>
      <p:sp>
        <p:nvSpPr>
          <p:cNvPr id="18" name="TextBox 17"/>
          <p:cNvSpPr txBox="1"/>
          <p:nvPr/>
        </p:nvSpPr>
        <p:spPr>
          <a:xfrm>
            <a:off x="6080050" y="2227522"/>
            <a:ext cx="927538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Introductory video</a:t>
            </a:r>
            <a:endParaRPr 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6317861" y="2687602"/>
            <a:ext cx="691297" cy="24622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GGGGGG</a:t>
            </a:r>
            <a:endParaRPr lang="en-US" sz="1000" dirty="0"/>
          </a:p>
        </p:txBody>
      </p:sp>
      <p:sp>
        <p:nvSpPr>
          <p:cNvPr id="20" name="TextBox 19"/>
          <p:cNvSpPr txBox="1"/>
          <p:nvPr/>
        </p:nvSpPr>
        <p:spPr>
          <a:xfrm>
            <a:off x="379785" y="992985"/>
            <a:ext cx="962662" cy="553998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Virtual DNA sequence with an ink stain</a:t>
            </a:r>
            <a:endParaRPr lang="en-US" sz="1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92850" y="984621"/>
            <a:ext cx="962662" cy="553998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Restriction digest analysis DNA gel</a:t>
            </a:r>
            <a:endParaRPr lang="en-US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927054" y="1793911"/>
            <a:ext cx="962662" cy="40011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QR code help cards</a:t>
            </a:r>
            <a:endParaRPr lang="en-US" sz="1000" dirty="0"/>
          </a:p>
        </p:txBody>
      </p:sp>
      <p:sp>
        <p:nvSpPr>
          <p:cNvPr id="23" name="TextBox 22"/>
          <p:cNvSpPr txBox="1"/>
          <p:nvPr/>
        </p:nvSpPr>
        <p:spPr>
          <a:xfrm>
            <a:off x="1445381" y="2687602"/>
            <a:ext cx="1271752" cy="24622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TGGCCAGTAGATATC</a:t>
            </a:r>
            <a:endParaRPr lang="en-US" sz="1000" dirty="0"/>
          </a:p>
        </p:txBody>
      </p:sp>
      <p:sp>
        <p:nvSpPr>
          <p:cNvPr id="24" name="TextBox 23"/>
          <p:cNvSpPr txBox="1"/>
          <p:nvPr/>
        </p:nvSpPr>
        <p:spPr>
          <a:xfrm>
            <a:off x="7362498" y="992986"/>
            <a:ext cx="686765" cy="5539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Message written in police 2</a:t>
            </a:r>
            <a:endParaRPr lang="en-US" sz="1000" dirty="0"/>
          </a:p>
        </p:txBody>
      </p:sp>
      <p:sp>
        <p:nvSpPr>
          <p:cNvPr id="25" name="TextBox 24"/>
          <p:cNvSpPr txBox="1"/>
          <p:nvPr/>
        </p:nvSpPr>
        <p:spPr>
          <a:xfrm>
            <a:off x="7362498" y="1793612"/>
            <a:ext cx="686765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Binocular</a:t>
            </a:r>
          </a:p>
          <a:p>
            <a:pPr algn="ctr"/>
            <a:r>
              <a:rPr lang="en-US" sz="1000" dirty="0" smtClean="0"/>
              <a:t>loop</a:t>
            </a:r>
            <a:endParaRPr lang="en-US" sz="1000" dirty="0"/>
          </a:p>
        </p:txBody>
      </p:sp>
      <p:sp>
        <p:nvSpPr>
          <p:cNvPr id="26" name="TextBox 25"/>
          <p:cNvSpPr txBox="1"/>
          <p:nvPr/>
        </p:nvSpPr>
        <p:spPr>
          <a:xfrm>
            <a:off x="7360230" y="2687602"/>
            <a:ext cx="691297" cy="24622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AA</a:t>
            </a:r>
            <a:endParaRPr lang="en-US" sz="1000" dirty="0"/>
          </a:p>
        </p:txBody>
      </p:sp>
      <p:sp>
        <p:nvSpPr>
          <p:cNvPr id="27" name="TextBox 26"/>
          <p:cNvSpPr txBox="1"/>
          <p:nvPr/>
        </p:nvSpPr>
        <p:spPr>
          <a:xfrm>
            <a:off x="8599030" y="2687602"/>
            <a:ext cx="691297" cy="24622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TTTTTT</a:t>
            </a:r>
            <a:endParaRPr lang="en-US" sz="1000" dirty="0"/>
          </a:p>
        </p:txBody>
      </p:sp>
      <p:sp>
        <p:nvSpPr>
          <p:cNvPr id="28" name="TextBox 27"/>
          <p:cNvSpPr txBox="1"/>
          <p:nvPr/>
        </p:nvSpPr>
        <p:spPr>
          <a:xfrm>
            <a:off x="8114450" y="997619"/>
            <a:ext cx="798321" cy="55399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Coded message to references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59243" y="1002421"/>
            <a:ext cx="844416" cy="55399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Reference documents/book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022031" y="3214461"/>
            <a:ext cx="191769" cy="22826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2219946" y="3214461"/>
            <a:ext cx="191769" cy="22826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2417862" y="3214461"/>
            <a:ext cx="191769" cy="22826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2615778" y="3214461"/>
            <a:ext cx="191769" cy="22826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2813695" y="3214461"/>
            <a:ext cx="191769" cy="22826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3011610" y="3214461"/>
            <a:ext cx="191769" cy="22826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3209526" y="3214461"/>
            <a:ext cx="191769" cy="22826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3407442" y="3214461"/>
            <a:ext cx="191769" cy="22826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3605359" y="3214461"/>
            <a:ext cx="191769" cy="22826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3803275" y="3214461"/>
            <a:ext cx="191769" cy="22826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4001190" y="3214461"/>
            <a:ext cx="191769" cy="22826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4199106" y="3214461"/>
            <a:ext cx="191769" cy="22826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4397022" y="3214461"/>
            <a:ext cx="191769" cy="22826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4594939" y="3214461"/>
            <a:ext cx="191769" cy="22826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4792854" y="3214461"/>
            <a:ext cx="191769" cy="22826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/>
          <p:cNvSpPr/>
          <p:nvPr/>
        </p:nvSpPr>
        <p:spPr>
          <a:xfrm>
            <a:off x="4990770" y="3214461"/>
            <a:ext cx="191769" cy="228261"/>
          </a:xfrm>
          <a:prstGeom prst="rect">
            <a:avLst/>
          </a:prstGeom>
          <a:solidFill>
            <a:srgbClr val="FF8AD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5188686" y="3214461"/>
            <a:ext cx="191769" cy="228261"/>
          </a:xfrm>
          <a:prstGeom prst="rect">
            <a:avLst/>
          </a:prstGeom>
          <a:solidFill>
            <a:srgbClr val="FF8AD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5386603" y="3214461"/>
            <a:ext cx="191769" cy="228261"/>
          </a:xfrm>
          <a:prstGeom prst="rect">
            <a:avLst/>
          </a:prstGeom>
          <a:solidFill>
            <a:srgbClr val="FF8AD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5584517" y="3214461"/>
            <a:ext cx="191769" cy="2282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5782434" y="3214461"/>
            <a:ext cx="191769" cy="2282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5980350" y="3214461"/>
            <a:ext cx="191769" cy="22826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/>
          <p:cNvSpPr/>
          <p:nvPr/>
        </p:nvSpPr>
        <p:spPr>
          <a:xfrm>
            <a:off x="6178267" y="3214461"/>
            <a:ext cx="191769" cy="22826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6376183" y="3214461"/>
            <a:ext cx="191769" cy="22826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6574098" y="3214461"/>
            <a:ext cx="191769" cy="22826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6772014" y="3214461"/>
            <a:ext cx="191769" cy="22826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6969930" y="3214461"/>
            <a:ext cx="191769" cy="22826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7167847" y="3214461"/>
            <a:ext cx="191769" cy="228261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7365762" y="3214461"/>
            <a:ext cx="191769" cy="228261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7563678" y="3214461"/>
            <a:ext cx="191769" cy="22826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7761594" y="3214461"/>
            <a:ext cx="191769" cy="22826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7959511" y="3214461"/>
            <a:ext cx="191769" cy="22826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8157426" y="3214461"/>
            <a:ext cx="191769" cy="22826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/>
          <p:cNvSpPr/>
          <p:nvPr/>
        </p:nvSpPr>
        <p:spPr>
          <a:xfrm>
            <a:off x="8355342" y="3214461"/>
            <a:ext cx="191769" cy="22826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/>
          <p:cNvSpPr/>
          <p:nvPr/>
        </p:nvSpPr>
        <p:spPr>
          <a:xfrm>
            <a:off x="8553267" y="3214461"/>
            <a:ext cx="191769" cy="22826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135790" y="3162944"/>
            <a:ext cx="13537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DNA coding strand</a:t>
            </a:r>
            <a:endParaRPr lang="en-US" sz="1200" dirty="0"/>
          </a:p>
        </p:txBody>
      </p:sp>
      <p:sp>
        <p:nvSpPr>
          <p:cNvPr id="66" name="TextBox 65"/>
          <p:cNvSpPr txBox="1"/>
          <p:nvPr/>
        </p:nvSpPr>
        <p:spPr>
          <a:xfrm>
            <a:off x="135790" y="3480954"/>
            <a:ext cx="6186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Color coded DNA sequence:		5’-TGGCCAGTAGATATCTACCTGGGGGGAATTTTTT-3’</a:t>
            </a:r>
            <a:endParaRPr lang="en-US" sz="1200" dirty="0"/>
          </a:p>
        </p:txBody>
      </p:sp>
      <p:sp>
        <p:nvSpPr>
          <p:cNvPr id="67" name="TextBox 66"/>
          <p:cNvSpPr txBox="1"/>
          <p:nvPr/>
        </p:nvSpPr>
        <p:spPr>
          <a:xfrm>
            <a:off x="135790" y="3805476"/>
            <a:ext cx="63541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Corresponding RNA sequence :	5’-ACCGGUCAUCUAUAG</a:t>
            </a:r>
            <a:r>
              <a:rPr lang="en-US" sz="1200" b="1" dirty="0" smtClean="0"/>
              <a:t>AUG</a:t>
            </a:r>
            <a:r>
              <a:rPr lang="en-US" sz="1200" dirty="0" smtClean="0"/>
              <a:t>GACCCCCCUUAAAAAA-3’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35790" y="4216333"/>
            <a:ext cx="83022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Corresponding peptide :	 	NH3</a:t>
            </a:r>
            <a:r>
              <a:rPr lang="en-US" sz="1200" baseline="30000" dirty="0" smtClean="0"/>
              <a:t>+</a:t>
            </a:r>
            <a:r>
              <a:rPr lang="en-US" sz="1200" dirty="0" smtClean="0"/>
              <a:t>-TGHL.</a:t>
            </a:r>
            <a:r>
              <a:rPr lang="en-US" sz="1200" b="1" dirty="0" smtClean="0"/>
              <a:t>MDPP</a:t>
            </a:r>
            <a:r>
              <a:rPr lang="en-US" sz="1200" dirty="0" smtClean="0"/>
              <a:t>.K-C00</a:t>
            </a:r>
            <a:r>
              <a:rPr lang="en-US" sz="1200" baseline="30000" dirty="0" smtClean="0"/>
              <a:t>-</a:t>
            </a:r>
            <a:r>
              <a:rPr lang="en-US" sz="1200" dirty="0" smtClean="0"/>
              <a:t>	keep the one with an initiation codon: </a:t>
            </a:r>
            <a:r>
              <a:rPr lang="en-US" sz="1200" b="1" dirty="0" smtClean="0"/>
              <a:t>MDPPO (0=Stop)</a:t>
            </a:r>
            <a:r>
              <a:rPr lang="en-US" sz="1200" dirty="0" smtClean="0"/>
              <a:t> </a:t>
            </a:r>
            <a:endParaRPr lang="en-US" sz="1200" dirty="0"/>
          </a:p>
        </p:txBody>
      </p:sp>
      <p:sp>
        <p:nvSpPr>
          <p:cNvPr id="69" name="TextBox 68"/>
          <p:cNvSpPr txBox="1"/>
          <p:nvPr/>
        </p:nvSpPr>
        <p:spPr>
          <a:xfrm>
            <a:off x="8451222" y="4268317"/>
            <a:ext cx="108878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 smtClean="0"/>
              <a:t>Cryptex</a:t>
            </a:r>
            <a:r>
              <a:rPr lang="en-US" sz="1200" dirty="0" smtClean="0"/>
              <a:t> opening code</a:t>
            </a:r>
            <a:endParaRPr lang="en-US" sz="1200" dirty="0"/>
          </a:p>
        </p:txBody>
      </p:sp>
      <p:sp>
        <p:nvSpPr>
          <p:cNvPr id="70" name="TextBox 69"/>
          <p:cNvSpPr txBox="1"/>
          <p:nvPr/>
        </p:nvSpPr>
        <p:spPr>
          <a:xfrm>
            <a:off x="7715192" y="4831596"/>
            <a:ext cx="79851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padlock key</a:t>
            </a:r>
            <a:endParaRPr lang="en-US" sz="1200" dirty="0"/>
          </a:p>
        </p:txBody>
      </p:sp>
      <p:sp>
        <p:nvSpPr>
          <p:cNvPr id="71" name="TextBox 70"/>
          <p:cNvSpPr txBox="1"/>
          <p:nvPr/>
        </p:nvSpPr>
        <p:spPr>
          <a:xfrm>
            <a:off x="8649146" y="4831596"/>
            <a:ext cx="116711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UV visible enigma</a:t>
            </a:r>
            <a:endParaRPr lang="en-US" sz="1200" dirty="0"/>
          </a:p>
        </p:txBody>
      </p:sp>
      <p:sp>
        <p:nvSpPr>
          <p:cNvPr id="72" name="TextBox 71"/>
          <p:cNvSpPr txBox="1"/>
          <p:nvPr/>
        </p:nvSpPr>
        <p:spPr>
          <a:xfrm>
            <a:off x="6290100" y="5570630"/>
            <a:ext cx="144217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Protozoa gallery with alternative genetic code</a:t>
            </a:r>
            <a:endParaRPr lang="en-US" sz="1200" dirty="0"/>
          </a:p>
        </p:txBody>
      </p:sp>
      <p:sp>
        <p:nvSpPr>
          <p:cNvPr id="73" name="TextBox 72"/>
          <p:cNvSpPr txBox="1"/>
          <p:nvPr/>
        </p:nvSpPr>
        <p:spPr>
          <a:xfrm>
            <a:off x="6372857" y="3933838"/>
            <a:ext cx="1088785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Genetic code</a:t>
            </a:r>
            <a:endParaRPr lang="en-US" sz="1200" dirty="0"/>
          </a:p>
        </p:txBody>
      </p:sp>
      <p:sp>
        <p:nvSpPr>
          <p:cNvPr id="74" name="TextBox 73"/>
          <p:cNvSpPr txBox="1"/>
          <p:nvPr/>
        </p:nvSpPr>
        <p:spPr>
          <a:xfrm>
            <a:off x="4411105" y="5616798"/>
            <a:ext cx="1608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New peptide:	</a:t>
            </a:r>
            <a:r>
              <a:rPr lang="en-US" sz="1200" b="1" dirty="0" smtClean="0"/>
              <a:t>MDPPQ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378234" y="6085612"/>
            <a:ext cx="1664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/>
              <a:t>END point</a:t>
            </a:r>
          </a:p>
          <a:p>
            <a:pPr algn="ctr"/>
            <a:r>
              <a:rPr lang="en-US" sz="1200" b="1" dirty="0" smtClean="0"/>
              <a:t>Briefcase opening code</a:t>
            </a:r>
          </a:p>
        </p:txBody>
      </p:sp>
      <p:cxnSp>
        <p:nvCxnSpPr>
          <p:cNvPr id="81" name="Straight Connector 80"/>
          <p:cNvCxnSpPr/>
          <p:nvPr/>
        </p:nvCxnSpPr>
        <p:spPr>
          <a:xfrm>
            <a:off x="1328875" y="1279420"/>
            <a:ext cx="795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4961293" y="1283821"/>
            <a:ext cx="795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6396473" y="1279420"/>
            <a:ext cx="795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8905187" y="1293257"/>
            <a:ext cx="795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Elbow Connector 85"/>
          <p:cNvCxnSpPr/>
          <p:nvPr/>
        </p:nvCxnSpPr>
        <p:spPr>
          <a:xfrm rot="16200000" flipH="1">
            <a:off x="1245997" y="1678514"/>
            <a:ext cx="304028" cy="58767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lbow Connector 90"/>
          <p:cNvCxnSpPr/>
          <p:nvPr/>
        </p:nvCxnSpPr>
        <p:spPr>
          <a:xfrm rot="16200000" flipH="1">
            <a:off x="3255702" y="1678514"/>
            <a:ext cx="304028" cy="58767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Elbow Connector 91"/>
          <p:cNvCxnSpPr/>
          <p:nvPr/>
        </p:nvCxnSpPr>
        <p:spPr>
          <a:xfrm rot="16200000" flipH="1">
            <a:off x="4887697" y="1678514"/>
            <a:ext cx="304028" cy="58767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Elbow Connector 92"/>
          <p:cNvCxnSpPr/>
          <p:nvPr/>
        </p:nvCxnSpPr>
        <p:spPr>
          <a:xfrm rot="16200000" flipH="1">
            <a:off x="6318919" y="1665994"/>
            <a:ext cx="304028" cy="58767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1716157" y="2193725"/>
            <a:ext cx="0" cy="49387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3701239" y="2039833"/>
            <a:ext cx="0" cy="6477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>
            <a:off x="5038391" y="2347909"/>
            <a:ext cx="0" cy="33969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25" idx="2"/>
          </p:cNvCxnSpPr>
          <p:nvPr/>
        </p:nvCxnSpPr>
        <p:spPr>
          <a:xfrm>
            <a:off x="7705881" y="2193722"/>
            <a:ext cx="0" cy="49387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8944679" y="1546983"/>
            <a:ext cx="0" cy="114061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Elbow Connector 107"/>
          <p:cNvCxnSpPr>
            <a:endCxn id="18" idx="1"/>
          </p:cNvCxnSpPr>
          <p:nvPr/>
        </p:nvCxnSpPr>
        <p:spPr>
          <a:xfrm rot="16200000" flipH="1">
            <a:off x="5915549" y="2263076"/>
            <a:ext cx="233858" cy="95143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Elbow Connector 108"/>
          <p:cNvCxnSpPr/>
          <p:nvPr/>
        </p:nvCxnSpPr>
        <p:spPr>
          <a:xfrm rot="16200000" flipH="1">
            <a:off x="6157222" y="2682027"/>
            <a:ext cx="233855" cy="95146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>
            <a:off x="2435065" y="2960085"/>
            <a:ext cx="474513" cy="21519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endCxn id="46" idx="0"/>
          </p:cNvCxnSpPr>
          <p:nvPr/>
        </p:nvCxnSpPr>
        <p:spPr>
          <a:xfrm>
            <a:off x="3890288" y="2942425"/>
            <a:ext cx="1394280" cy="2720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endCxn id="48" idx="0"/>
          </p:cNvCxnSpPr>
          <p:nvPr/>
        </p:nvCxnSpPr>
        <p:spPr>
          <a:xfrm>
            <a:off x="5134327" y="2933823"/>
            <a:ext cx="546072" cy="28063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 flipH="1">
            <a:off x="6621771" y="2942227"/>
            <a:ext cx="150" cy="25073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>
            <a:endCxn id="57" idx="0"/>
          </p:cNvCxnSpPr>
          <p:nvPr/>
        </p:nvCxnSpPr>
        <p:spPr>
          <a:xfrm flipH="1">
            <a:off x="7461643" y="2942142"/>
            <a:ext cx="293800" cy="27231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>
            <a:endCxn id="61" idx="0"/>
          </p:cNvCxnSpPr>
          <p:nvPr/>
        </p:nvCxnSpPr>
        <p:spPr>
          <a:xfrm flipH="1">
            <a:off x="8253307" y="2947751"/>
            <a:ext cx="705935" cy="26671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>
            <a:off x="4492903" y="3671304"/>
            <a:ext cx="0" cy="2426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>
            <a:off x="4496631" y="4005114"/>
            <a:ext cx="0" cy="2426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 flipH="1">
            <a:off x="4492903" y="4099648"/>
            <a:ext cx="1883480" cy="473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Elbow Connector 135"/>
          <p:cNvCxnSpPr/>
          <p:nvPr/>
        </p:nvCxnSpPr>
        <p:spPr>
          <a:xfrm>
            <a:off x="8254050" y="4354832"/>
            <a:ext cx="160609" cy="12551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>
            <a:endCxn id="71" idx="0"/>
          </p:cNvCxnSpPr>
          <p:nvPr/>
        </p:nvCxnSpPr>
        <p:spPr>
          <a:xfrm>
            <a:off x="9028207" y="4722950"/>
            <a:ext cx="204496" cy="1086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>
            <a:stCxn id="69" idx="2"/>
            <a:endCxn id="70" idx="0"/>
          </p:cNvCxnSpPr>
          <p:nvPr/>
        </p:nvCxnSpPr>
        <p:spPr>
          <a:xfrm flipH="1">
            <a:off x="8114455" y="4729979"/>
            <a:ext cx="881165" cy="1016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>
            <a:endCxn id="158" idx="0"/>
          </p:cNvCxnSpPr>
          <p:nvPr/>
        </p:nvCxnSpPr>
        <p:spPr>
          <a:xfrm>
            <a:off x="8128302" y="5308453"/>
            <a:ext cx="589541" cy="31551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>
            <a:endCxn id="158" idx="0"/>
          </p:cNvCxnSpPr>
          <p:nvPr/>
        </p:nvCxnSpPr>
        <p:spPr>
          <a:xfrm flipH="1">
            <a:off x="8717844" y="5293261"/>
            <a:ext cx="544626" cy="33070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>
            <a:endCxn id="74" idx="3"/>
          </p:cNvCxnSpPr>
          <p:nvPr/>
        </p:nvCxnSpPr>
        <p:spPr>
          <a:xfrm flipH="1" flipV="1">
            <a:off x="6019989" y="5755298"/>
            <a:ext cx="26045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/>
          <p:cNvCxnSpPr>
            <a:stCxn id="74" idx="2"/>
            <a:endCxn id="75" idx="0"/>
          </p:cNvCxnSpPr>
          <p:nvPr/>
        </p:nvCxnSpPr>
        <p:spPr>
          <a:xfrm flipH="1">
            <a:off x="5210366" y="5893797"/>
            <a:ext cx="5181" cy="19181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/>
          <p:cNvSpPr txBox="1"/>
          <p:nvPr/>
        </p:nvSpPr>
        <p:spPr>
          <a:xfrm>
            <a:off x="7996755" y="5623970"/>
            <a:ext cx="144217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UV lamp locked in a jar</a:t>
            </a:r>
          </a:p>
        </p:txBody>
      </p:sp>
      <p:cxnSp>
        <p:nvCxnSpPr>
          <p:cNvPr id="161" name="Straight Arrow Connector 160"/>
          <p:cNvCxnSpPr/>
          <p:nvPr/>
        </p:nvCxnSpPr>
        <p:spPr>
          <a:xfrm flipH="1">
            <a:off x="7737539" y="5842688"/>
            <a:ext cx="270819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>
            <a:off x="131528" y="200120"/>
            <a:ext cx="1602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/>
              <a:t>M1-International </a:t>
            </a:r>
            <a:r>
              <a:rPr lang="fr-FR" sz="1200" dirty="0" err="1" smtClean="0"/>
              <a:t>track</a:t>
            </a:r>
            <a:endParaRPr lang="fr-FR" sz="1200" dirty="0" smtClean="0"/>
          </a:p>
          <a:p>
            <a:pPr algn="ctr"/>
            <a:r>
              <a:rPr lang="fr-FR" sz="1200" dirty="0" smtClean="0"/>
              <a:t>Escape </a:t>
            </a:r>
            <a:r>
              <a:rPr lang="fr-FR" sz="1200" dirty="0" err="1" smtClean="0"/>
              <a:t>game</a:t>
            </a:r>
            <a:endParaRPr lang="fr-FR" sz="1200" dirty="0"/>
          </a:p>
        </p:txBody>
      </p:sp>
      <p:cxnSp>
        <p:nvCxnSpPr>
          <p:cNvPr id="163" name="Straight Arrow Connector 162"/>
          <p:cNvCxnSpPr>
            <a:stCxn id="24" idx="2"/>
          </p:cNvCxnSpPr>
          <p:nvPr/>
        </p:nvCxnSpPr>
        <p:spPr>
          <a:xfrm>
            <a:off x="7705881" y="1546984"/>
            <a:ext cx="0" cy="29632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5901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" y="1886610"/>
            <a:ext cx="282561" cy="33633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91624" y="1886610"/>
            <a:ext cx="282561" cy="33633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83243" y="1886610"/>
            <a:ext cx="282561" cy="33633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874862" y="1886610"/>
            <a:ext cx="282561" cy="33633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166481" y="1886610"/>
            <a:ext cx="282561" cy="33633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458101" y="1886610"/>
            <a:ext cx="282561" cy="33633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1749720" y="1886610"/>
            <a:ext cx="282561" cy="33633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2041339" y="1886610"/>
            <a:ext cx="282561" cy="33633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2332958" y="1886610"/>
            <a:ext cx="282561" cy="33633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2624576" y="1886610"/>
            <a:ext cx="282561" cy="33633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2916195" y="1886610"/>
            <a:ext cx="282561" cy="33633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3207814" y="1886610"/>
            <a:ext cx="282561" cy="33633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3499433" y="1886610"/>
            <a:ext cx="282561" cy="33633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3791052" y="1886610"/>
            <a:ext cx="282561" cy="33633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4082671" y="1886610"/>
            <a:ext cx="282561" cy="33633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/>
          <p:cNvSpPr/>
          <p:nvPr/>
        </p:nvSpPr>
        <p:spPr>
          <a:xfrm>
            <a:off x="4374290" y="1886610"/>
            <a:ext cx="282561" cy="336331"/>
          </a:xfrm>
          <a:prstGeom prst="rect">
            <a:avLst/>
          </a:prstGeom>
          <a:solidFill>
            <a:srgbClr val="FF8AD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/>
          <p:cNvSpPr/>
          <p:nvPr/>
        </p:nvSpPr>
        <p:spPr>
          <a:xfrm>
            <a:off x="4665909" y="1886610"/>
            <a:ext cx="282561" cy="336331"/>
          </a:xfrm>
          <a:prstGeom prst="rect">
            <a:avLst/>
          </a:prstGeom>
          <a:solidFill>
            <a:srgbClr val="FF8AD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/>
          <p:cNvSpPr/>
          <p:nvPr/>
        </p:nvSpPr>
        <p:spPr>
          <a:xfrm>
            <a:off x="4957528" y="1886610"/>
            <a:ext cx="282561" cy="336331"/>
          </a:xfrm>
          <a:prstGeom prst="rect">
            <a:avLst/>
          </a:prstGeom>
          <a:solidFill>
            <a:srgbClr val="FF8AD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/>
          <p:cNvSpPr/>
          <p:nvPr/>
        </p:nvSpPr>
        <p:spPr>
          <a:xfrm>
            <a:off x="5249146" y="1886610"/>
            <a:ext cx="282561" cy="33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/>
          <p:cNvSpPr/>
          <p:nvPr/>
        </p:nvSpPr>
        <p:spPr>
          <a:xfrm>
            <a:off x="5540767" y="1886610"/>
            <a:ext cx="282561" cy="33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/>
          <p:cNvSpPr/>
          <p:nvPr/>
        </p:nvSpPr>
        <p:spPr>
          <a:xfrm>
            <a:off x="5832386" y="1886610"/>
            <a:ext cx="282561" cy="33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/>
          <p:cNvSpPr/>
          <p:nvPr/>
        </p:nvSpPr>
        <p:spPr>
          <a:xfrm>
            <a:off x="6124005" y="1886610"/>
            <a:ext cx="282561" cy="33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/>
        </p:nvSpPr>
        <p:spPr>
          <a:xfrm>
            <a:off x="6415623" y="1886610"/>
            <a:ext cx="282561" cy="33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/>
        </p:nvSpPr>
        <p:spPr>
          <a:xfrm>
            <a:off x="6707242" y="1886610"/>
            <a:ext cx="282561" cy="33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/>
          <p:cNvSpPr/>
          <p:nvPr/>
        </p:nvSpPr>
        <p:spPr>
          <a:xfrm>
            <a:off x="6998861" y="1886610"/>
            <a:ext cx="282561" cy="33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/>
          <p:cNvSpPr/>
          <p:nvPr/>
        </p:nvSpPr>
        <p:spPr>
          <a:xfrm>
            <a:off x="7290480" y="1886610"/>
            <a:ext cx="282561" cy="33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/>
          <p:cNvSpPr/>
          <p:nvPr/>
        </p:nvSpPr>
        <p:spPr>
          <a:xfrm>
            <a:off x="7582099" y="1886610"/>
            <a:ext cx="282561" cy="336331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/>
          <p:cNvSpPr/>
          <p:nvPr/>
        </p:nvSpPr>
        <p:spPr>
          <a:xfrm>
            <a:off x="7873718" y="1886610"/>
            <a:ext cx="282561" cy="336331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8165337" y="1886610"/>
            <a:ext cx="282561" cy="3363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50"/>
          <p:cNvSpPr/>
          <p:nvPr/>
        </p:nvSpPr>
        <p:spPr>
          <a:xfrm>
            <a:off x="8456956" y="1886610"/>
            <a:ext cx="282561" cy="3363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/>
          <p:cNvSpPr/>
          <p:nvPr/>
        </p:nvSpPr>
        <p:spPr>
          <a:xfrm>
            <a:off x="8748575" y="1886610"/>
            <a:ext cx="282561" cy="3363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/>
          <p:cNvSpPr/>
          <p:nvPr/>
        </p:nvSpPr>
        <p:spPr>
          <a:xfrm>
            <a:off x="9040195" y="1886610"/>
            <a:ext cx="282561" cy="3363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/>
        </p:nvSpPr>
        <p:spPr>
          <a:xfrm>
            <a:off x="9331814" y="1886610"/>
            <a:ext cx="282561" cy="3363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/>
          <p:cNvSpPr/>
          <p:nvPr/>
        </p:nvSpPr>
        <p:spPr>
          <a:xfrm>
            <a:off x="9623444" y="1886610"/>
            <a:ext cx="282561" cy="3363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TextBox 56"/>
          <p:cNvSpPr txBox="1"/>
          <p:nvPr/>
        </p:nvSpPr>
        <p:spPr>
          <a:xfrm>
            <a:off x="-41522" y="1408386"/>
            <a:ext cx="1514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DNA </a:t>
            </a:r>
            <a:r>
              <a:rPr lang="fr-FR" dirty="0" err="1" smtClean="0"/>
              <a:t>template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4746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4141" y="6412795"/>
            <a:ext cx="4651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The enigma is embedded in a </a:t>
            </a:r>
            <a:r>
              <a:rPr lang="en-US" i="1" smtClean="0"/>
              <a:t>cell in </a:t>
            </a:r>
            <a:r>
              <a:rPr lang="en-US" i="1" dirty="0" smtClean="0"/>
              <a:t>metaphase</a:t>
            </a:r>
            <a:endParaRPr lang="en-US" i="1" dirty="0"/>
          </a:p>
        </p:txBody>
      </p:sp>
      <p:sp>
        <p:nvSpPr>
          <p:cNvPr id="6" name="Rectangle 5"/>
          <p:cNvSpPr/>
          <p:nvPr/>
        </p:nvSpPr>
        <p:spPr>
          <a:xfrm>
            <a:off x="1545021" y="84083"/>
            <a:ext cx="7430814" cy="6642510"/>
          </a:xfrm>
          <a:prstGeom prst="rect">
            <a:avLst/>
          </a:prstGeom>
          <a:noFill/>
          <a:ln w="28575">
            <a:solidFill>
              <a:srgbClr val="FF8A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100" name="Picture 4" descr="mage associé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2" r="1795"/>
          <a:stretch/>
        </p:blipFill>
        <p:spPr bwMode="auto">
          <a:xfrm rot="16200000">
            <a:off x="2081556" y="-294797"/>
            <a:ext cx="6347232" cy="721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100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77711" y="2806262"/>
            <a:ext cx="10049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mtClean="0"/>
              <a:t>TAC</a:t>
            </a:r>
            <a:endParaRPr lang="fr-FR" sz="4000"/>
          </a:p>
        </p:txBody>
      </p:sp>
    </p:spTree>
    <p:extLst>
      <p:ext uri="{BB962C8B-B14F-4D97-AF65-F5344CB8AC3E}">
        <p14:creationId xmlns:p14="http://schemas.microsoft.com/office/powerpoint/2010/main" val="646361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395995" y="709612"/>
            <a:ext cx="6833722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dirty="0" smtClean="0">
                <a:latin typeface="Courier"/>
                <a:cs typeface="Courier"/>
              </a:rPr>
              <a:t> 52 </a:t>
            </a:r>
            <a:r>
              <a:rPr lang="fr-FR" sz="7200" dirty="0">
                <a:latin typeface="Courier"/>
                <a:cs typeface="Courier"/>
              </a:rPr>
              <a:t>- </a:t>
            </a:r>
            <a:r>
              <a:rPr lang="fr-FR" sz="7200" dirty="0" smtClean="0">
                <a:latin typeface="Courier"/>
                <a:cs typeface="Courier"/>
              </a:rPr>
              <a:t>34 - 4</a:t>
            </a:r>
            <a:endParaRPr lang="fr-FR" sz="7200" dirty="0">
              <a:latin typeface="Courier"/>
              <a:cs typeface="Courier"/>
            </a:endParaRPr>
          </a:p>
          <a:p>
            <a:r>
              <a:rPr lang="fr-FR" sz="7200" dirty="0">
                <a:latin typeface="Courier"/>
                <a:cs typeface="Courier"/>
              </a:rPr>
              <a:t>354 - </a:t>
            </a:r>
            <a:r>
              <a:rPr lang="fr-FR" sz="7200" dirty="0" smtClean="0">
                <a:latin typeface="Courier"/>
                <a:cs typeface="Courier"/>
              </a:rPr>
              <a:t>55 - 4</a:t>
            </a:r>
            <a:endParaRPr lang="fr-FR" sz="7200" dirty="0">
              <a:latin typeface="Courier"/>
              <a:cs typeface="Courier"/>
            </a:endParaRPr>
          </a:p>
          <a:p>
            <a:r>
              <a:rPr lang="fr-FR" sz="7200" dirty="0">
                <a:latin typeface="Courier"/>
                <a:cs typeface="Courier"/>
              </a:rPr>
              <a:t>390 - </a:t>
            </a:r>
            <a:r>
              <a:rPr lang="fr-FR" sz="7200" dirty="0" smtClean="0">
                <a:latin typeface="Courier"/>
                <a:cs typeface="Courier"/>
              </a:rPr>
              <a:t>18 </a:t>
            </a:r>
            <a:r>
              <a:rPr lang="fr-FR" sz="7200" dirty="0">
                <a:latin typeface="Courier"/>
                <a:cs typeface="Courier"/>
              </a:rPr>
              <a:t>- </a:t>
            </a:r>
            <a:r>
              <a:rPr lang="fr-FR" sz="7200" dirty="0" smtClean="0">
                <a:latin typeface="Courier"/>
                <a:cs typeface="Courier"/>
              </a:rPr>
              <a:t>1</a:t>
            </a:r>
            <a:endParaRPr lang="fr-FR" sz="7200" dirty="0">
              <a:latin typeface="Courier"/>
              <a:cs typeface="Courier"/>
            </a:endParaRPr>
          </a:p>
          <a:p>
            <a:r>
              <a:rPr lang="fr-FR" sz="7200" dirty="0">
                <a:latin typeface="Courier"/>
                <a:cs typeface="Courier"/>
              </a:rPr>
              <a:t>186 - 44 - 4</a:t>
            </a:r>
          </a:p>
          <a:p>
            <a:endParaRPr lang="fr-FR" sz="72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36550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ésultat de recherche d'images pour &quot;genetic cod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07" y="598320"/>
            <a:ext cx="9146198" cy="545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95883" y="1868601"/>
            <a:ext cx="358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smtClean="0">
                <a:solidFill>
                  <a:srgbClr val="8A151D"/>
                </a:solidFill>
              </a:rPr>
              <a:t>O</a:t>
            </a:r>
            <a:endParaRPr lang="fr-FR" sz="2000" b="1">
              <a:solidFill>
                <a:srgbClr val="8A151D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61166" y="1731968"/>
            <a:ext cx="358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smtClean="0">
                <a:solidFill>
                  <a:srgbClr val="8A151D"/>
                </a:solidFill>
              </a:rPr>
              <a:t>O</a:t>
            </a:r>
            <a:endParaRPr lang="fr-FR" sz="2000" b="1">
              <a:solidFill>
                <a:srgbClr val="8A15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59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273</TotalTime>
  <Words>192</Words>
  <Application>Microsoft Macintosh PowerPoint</Application>
  <PresentationFormat>Format A4 (210 x 297 mm)</PresentationFormat>
  <Paragraphs>49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Odile Bronchain</dc:creator>
  <cp:lastModifiedBy>francois Agnes</cp:lastModifiedBy>
  <cp:revision>27</cp:revision>
  <cp:lastPrinted>2018-07-23T10:40:27Z</cp:lastPrinted>
  <dcterms:created xsi:type="dcterms:W3CDTF">2018-07-20T12:45:27Z</dcterms:created>
  <dcterms:modified xsi:type="dcterms:W3CDTF">2018-09-26T13:30:33Z</dcterms:modified>
</cp:coreProperties>
</file>